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312" r:id="rId4"/>
    <p:sldId id="325" r:id="rId5"/>
    <p:sldId id="329" r:id="rId6"/>
    <p:sldId id="328" r:id="rId7"/>
    <p:sldId id="322" r:id="rId8"/>
    <p:sldId id="330" r:id="rId9"/>
    <p:sldId id="321" r:id="rId10"/>
    <p:sldId id="306" r:id="rId1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DEFA-3CB0-4D2B-9434-27F441A5D795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CE22-0049-4FC0-A6BE-42B4BDA6CA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voorbl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6024"/>
            <a:ext cx="9144000" cy="65253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221088"/>
            <a:ext cx="5112568" cy="926976"/>
          </a:xfrm>
        </p:spPr>
        <p:txBody>
          <a:bodyPr>
            <a:noAutofit/>
          </a:bodyPr>
          <a:lstStyle/>
          <a:p>
            <a:pPr algn="l"/>
            <a:r>
              <a:rPr lang="nl-NL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Samenwerking met</a:t>
            </a:r>
            <a:br>
              <a:rPr lang="nl-NL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Koninklijke Horeca Nederland</a:t>
            </a:r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42" y="4293096"/>
            <a:ext cx="666570" cy="76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  <a:latin typeface="+mn-lt"/>
              </a:rPr>
              <a:t>Speciale Prijs – KHN : 		€ </a:t>
            </a:r>
            <a:r>
              <a:rPr lang="nl-BE" sz="3200" dirty="0" smtClean="0">
                <a:solidFill>
                  <a:schemeClr val="bg1"/>
                </a:solidFill>
                <a:latin typeface="+mn-lt"/>
              </a:rPr>
              <a:t>1795,--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218" y="1860262"/>
            <a:ext cx="8503230" cy="3117417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009200"/>
              </a:buClr>
            </a:pPr>
            <a:endParaRPr lang="nl-NL" sz="2000" dirty="0"/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35496" y="5229200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3131840" y="5229199"/>
            <a:ext cx="3407558" cy="165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ndertitel 2"/>
          <p:cNvSpPr txBox="1">
            <a:spLocks/>
          </p:cNvSpPr>
          <p:nvPr/>
        </p:nvSpPr>
        <p:spPr>
          <a:xfrm>
            <a:off x="107504" y="5229199"/>
            <a:ext cx="5544616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200"/>
              </a:buClr>
            </a:pP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88" y="1916832"/>
            <a:ext cx="4438212" cy="3275856"/>
          </a:xfrm>
          <a:prstGeom prst="rect">
            <a:avLst/>
          </a:prstGeom>
        </p:spPr>
      </p:pic>
      <p:sp>
        <p:nvSpPr>
          <p:cNvPr id="15" name="Ondertitel 2"/>
          <p:cNvSpPr txBox="1">
            <a:spLocks/>
          </p:cNvSpPr>
          <p:nvPr/>
        </p:nvSpPr>
        <p:spPr>
          <a:xfrm>
            <a:off x="101218" y="1736305"/>
            <a:ext cx="6559014" cy="3402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Prijs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inclusief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Bekabeling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Verbruiksmateriaal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Geïnstalleerd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 de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voorschriften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meldkamer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gratis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Instellen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software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Volledige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uitleg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Opleveringsbewijs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volgens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VRKI-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berekening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009200"/>
              </a:buClr>
            </a:pPr>
            <a:endParaRPr lang="nl-NL" sz="2000" dirty="0"/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395536" y="5212862"/>
            <a:ext cx="8064896" cy="152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Special KHN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€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1795,-- 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uitbreiding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mogelijk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nl-BE" sz="120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r>
              <a:rPr lang="nl-B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nl-BE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 mogelijk aan de volgende prijzen:</a:t>
            </a: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r>
              <a:rPr lang="nl-B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Meldkamer : 		€ 180,-- /jaar  	</a:t>
            </a:r>
            <a:r>
              <a:rPr lang="nl-BE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(eerste jaar gratis)</a:t>
            </a: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r>
              <a:rPr lang="nl-B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Jaarlijks onderhoud : 	€ 60,--/jaar</a:t>
            </a: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r>
              <a:rPr lang="nl-B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GPRS verbinding :	€ 72,--/jaar</a:t>
            </a: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endParaRPr lang="nl-B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rgbClr val="009200"/>
              </a:buClr>
              <a:defRPr/>
            </a:pPr>
            <a:endParaRPr lang="nl-B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00"/>
              </a:buClr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  <a:latin typeface="+mn-lt"/>
              </a:rPr>
              <a:t>SPECIAAL voor KHN-Leden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552728" cy="3168352"/>
          </a:xfrm>
        </p:spPr>
        <p:txBody>
          <a:bodyPr>
            <a:normAutofit/>
          </a:bodyPr>
          <a:lstStyle/>
          <a:p>
            <a:pPr>
              <a:buClr>
                <a:srgbClr val="009200"/>
              </a:buClr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biedt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Right Security</a:t>
            </a:r>
          </a:p>
          <a:p>
            <a:pPr>
              <a:buClr>
                <a:srgbClr val="009200"/>
              </a:buClr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Gereduceerde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Prijs 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Jaar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Helpdesk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inbegrepen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2000" dirty="0"/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71424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107504" y="5589240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Clr>
                <a:srgbClr val="009A00"/>
              </a:buClr>
              <a:defRPr/>
            </a:pPr>
            <a:r>
              <a:rPr lang="nl-BE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Noot : Wij hebben uw KHN-lidnummer nodig</a:t>
            </a:r>
            <a:endParaRPr lang="nl-NL" sz="20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17232"/>
            <a:ext cx="1008112" cy="12022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29" y="1844824"/>
            <a:ext cx="753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</a:rPr>
              <a:t>Smart Technologie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24544" y="1700810"/>
            <a:ext cx="5184576" cy="3672406"/>
          </a:xfrm>
        </p:spPr>
        <p:txBody>
          <a:bodyPr>
            <a:normAutofit fontScale="92500" lnSpcReduction="10000"/>
          </a:bodyPr>
          <a:lstStyle/>
          <a:p>
            <a:pPr lvl="1" algn="l">
              <a:buClr>
                <a:srgbClr val="009200"/>
              </a:buClr>
            </a:pPr>
            <a:endParaRPr lang="nl-BE" sz="2000" b="1" dirty="0" smtClean="0">
              <a:solidFill>
                <a:schemeClr val="tx1"/>
              </a:solidFill>
            </a:endParaRPr>
          </a:p>
          <a:p>
            <a:pPr marL="800100" lvl="1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NL" sz="19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Intrusion</a:t>
            </a:r>
            <a:r>
              <a:rPr lang="nl-NL" sz="1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(Vak) &amp; </a:t>
            </a:r>
            <a:r>
              <a:rPr lang="nl-BE" sz="19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Line </a:t>
            </a:r>
            <a:r>
              <a:rPr lang="nl-BE" sz="1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Crossing (Lijn)</a:t>
            </a:r>
            <a:r>
              <a:rPr lang="nl-B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lvl="1" algn="l">
              <a:buClr>
                <a:srgbClr val="009200"/>
              </a:buClr>
            </a:pPr>
            <a:r>
              <a:rPr lang="nl-NL" sz="1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NL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 wordt 1 Vak/Lijn getekend per camera </a:t>
            </a:r>
            <a:endParaRPr lang="nl-NL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Wanneer er in dit </a:t>
            </a:r>
            <a:r>
              <a:rPr lang="nl-NL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Vak/Lijn</a:t>
            </a: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iets veranderd van Pixel, genereerd de camera een Alert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gevoeligheid kan worden ingesteld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Kan gekoppeld worden aan een tijdschema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Dit kan in combinatie met een 24-uurs opname of met Motion Detectie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 van het vak dat moet ingevuld/gewijzigd zijn, kan worden ingesteld</a:t>
            </a:r>
          </a:p>
          <a:p>
            <a:pPr lvl="1" algn="l">
              <a:buClr>
                <a:srgbClr val="009200"/>
              </a:buClr>
            </a:pPr>
            <a:endParaRPr lang="nl-BE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buClr>
                <a:srgbClr val="009200"/>
              </a:buClr>
            </a:pPr>
            <a:r>
              <a:rPr lang="nl-BE" sz="1600" dirty="0" smtClean="0">
                <a:solidFill>
                  <a:schemeClr val="bg1"/>
                </a:solidFill>
              </a:rPr>
              <a:t>in </a:t>
            </a:r>
            <a:r>
              <a:rPr lang="nl-BE" sz="1600" dirty="0">
                <a:solidFill>
                  <a:schemeClr val="bg1"/>
                </a:solidFill>
              </a:rPr>
              <a:t>de bovenstaande IP camera’s </a:t>
            </a:r>
            <a:endParaRPr lang="nl-BE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4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35496" y="5229200"/>
            <a:ext cx="72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179512" y="5229200"/>
            <a:ext cx="712879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200"/>
              </a:buClr>
            </a:pPr>
            <a:r>
              <a:rPr lang="nl-BE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melding mogelijk     </a:t>
            </a:r>
          </a:p>
          <a:p>
            <a:pPr marL="171450" indent="-17145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nl-BE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App - Push signaal</a:t>
            </a:r>
          </a:p>
          <a:p>
            <a:pPr marL="171450" indent="-17145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nl-BE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Mail</a:t>
            </a:r>
          </a:p>
          <a:p>
            <a:pPr marL="171450" indent="-17145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nl-BE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 melding kan dit de desbetreffende camera het volledige scherm van de monitor tijdens de alert in beslag nemen</a:t>
            </a:r>
            <a:endParaRPr lang="nl-NL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Afbeelding 12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51922" y="5539112"/>
            <a:ext cx="1008112" cy="1202256"/>
          </a:xfrm>
          <a:prstGeom prst="rect">
            <a:avLst/>
          </a:prstGeom>
        </p:spPr>
      </p:pic>
      <p:sp>
        <p:nvSpPr>
          <p:cNvPr id="10" name="Ondertitel 2"/>
          <p:cNvSpPr txBox="1">
            <a:spLocks/>
          </p:cNvSpPr>
          <p:nvPr/>
        </p:nvSpPr>
        <p:spPr>
          <a:xfrm>
            <a:off x="4283968" y="2025353"/>
            <a:ext cx="4464496" cy="298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Alarmsignaal</a:t>
            </a:r>
          </a:p>
          <a:p>
            <a:pPr lvl="1" algn="l">
              <a:buClr>
                <a:srgbClr val="009200"/>
              </a:buClr>
            </a:pPr>
            <a:r>
              <a:rPr lang="nl-B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Een magneet op een deur of PIR in een ruimte kan aangesloten worden op de recorder</a:t>
            </a: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Dit wordt gekoppeld aan een tijdschema</a:t>
            </a:r>
            <a:endParaRPr lang="nl-NL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57300" lvl="2" indent="-342900" algn="l">
              <a:buClr>
                <a:srgbClr val="009200"/>
              </a:buClr>
              <a:buFont typeface="Arial" charset="0"/>
              <a:buChar char="•"/>
            </a:pPr>
            <a:r>
              <a:rPr lang="nl-B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Bij detectie, heeft dit een Alert en start de opname</a:t>
            </a:r>
            <a:endParaRPr lang="nl-NL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l">
              <a:buClr>
                <a:srgbClr val="009200"/>
              </a:buClr>
            </a:pPr>
            <a:endParaRPr lang="nl-BE" sz="1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l">
              <a:buClr>
                <a:srgbClr val="009200"/>
              </a:buClr>
            </a:pPr>
            <a:r>
              <a:rPr lang="nl-BE" sz="1500" b="1" dirty="0" smtClean="0">
                <a:solidFill>
                  <a:schemeClr val="tx1"/>
                </a:solidFill>
              </a:rPr>
              <a:t>H264+ Protocol inclusief:  dit zorgt ervoor dat we minder bandbreedte gebruiken.</a:t>
            </a:r>
            <a:r>
              <a:rPr lang="nl-BE" sz="1500" dirty="0" smtClean="0">
                <a:solidFill>
                  <a:schemeClr val="bg1"/>
                </a:solidFill>
              </a:rPr>
              <a:t> in </a:t>
            </a:r>
            <a:r>
              <a:rPr lang="nl-BE" sz="1600" dirty="0" smtClean="0">
                <a:solidFill>
                  <a:schemeClr val="bg1"/>
                </a:solidFill>
              </a:rPr>
              <a:t>de bovenstaande IP camera’s </a:t>
            </a:r>
            <a:endParaRPr lang="nl-BE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</a:rPr>
              <a:t>Pakket 1 : 		€ </a:t>
            </a:r>
            <a:r>
              <a:rPr lang="nl-BE" sz="3200" dirty="0" smtClean="0">
                <a:solidFill>
                  <a:schemeClr val="bg1"/>
                </a:solidFill>
              </a:rPr>
              <a:t>1130,--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35496" y="5229200"/>
            <a:ext cx="72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A00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39112"/>
            <a:ext cx="1008112" cy="12022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472194" cy="229891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1" y="1628800"/>
            <a:ext cx="2519336" cy="234274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43" y="3789040"/>
            <a:ext cx="6269719" cy="12961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14" y="3284984"/>
            <a:ext cx="1607154" cy="1607154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611560" y="5229199"/>
            <a:ext cx="7128792" cy="152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200"/>
              </a:buClr>
            </a:pP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Prijs inclusief  </a:t>
            </a: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(uitbreiding mogelijk):                    </a:t>
            </a: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Verbruiksmaterialen  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Bekabeling			* </a:t>
            </a:r>
            <a:r>
              <a:rPr lang="nl-BE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jaar Garantie op Hardware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Installatiekosten			* Volledige gebruikers uitleg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 jaar helpdesk 24/7			* Instellen alle Software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24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</a:rPr>
              <a:t>Pakket 2 : 		€ </a:t>
            </a:r>
            <a:r>
              <a:rPr lang="nl-BE" sz="3200" dirty="0" smtClean="0">
                <a:solidFill>
                  <a:schemeClr val="bg1"/>
                </a:solidFill>
              </a:rPr>
              <a:t>1370,--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35496" y="5229200"/>
            <a:ext cx="72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A00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39112"/>
            <a:ext cx="1008112" cy="12022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2165668" cy="201386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2088232" cy="194186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01" y="1844824"/>
            <a:ext cx="2867843" cy="23056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29000"/>
            <a:ext cx="5573084" cy="11521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43" y="3645024"/>
            <a:ext cx="1535146" cy="1535146"/>
          </a:xfrm>
          <a:prstGeom prst="rect">
            <a:avLst/>
          </a:prstGeom>
        </p:spPr>
      </p:pic>
      <p:sp>
        <p:nvSpPr>
          <p:cNvPr id="15" name="Ondertitel 2"/>
          <p:cNvSpPr txBox="1">
            <a:spLocks/>
          </p:cNvSpPr>
          <p:nvPr/>
        </p:nvSpPr>
        <p:spPr>
          <a:xfrm>
            <a:off x="611560" y="5229199"/>
            <a:ext cx="7128792" cy="152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200"/>
              </a:buClr>
            </a:pP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Prijs inclusief  </a:t>
            </a: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(uitbreiding mogelijk):                    </a:t>
            </a: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Verbruiksmaterialen  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Bekabeling			* </a:t>
            </a:r>
            <a:r>
              <a:rPr lang="nl-BE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jaar Garantie op Hardware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Installatiekosten			* Volledige gebruikers uitleg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 jaar helpdesk 24/7			* Instellen alle Software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97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</a:rPr>
              <a:t>Pakket 3  :  	€ </a:t>
            </a:r>
            <a:r>
              <a:rPr lang="nl-BE" sz="3200" dirty="0" smtClean="0">
                <a:solidFill>
                  <a:schemeClr val="bg1"/>
                </a:solidFill>
              </a:rPr>
              <a:t>1365,--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35496" y="5229200"/>
            <a:ext cx="72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A00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39112"/>
            <a:ext cx="1008112" cy="12022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46218"/>
            <a:ext cx="4248472" cy="22870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265873" cy="30369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1224136" cy="1224136"/>
          </a:xfrm>
          <a:prstGeom prst="rect">
            <a:avLst/>
          </a:prstGeom>
        </p:spPr>
      </p:pic>
      <p:sp>
        <p:nvSpPr>
          <p:cNvPr id="13" name="Ondertitel 2"/>
          <p:cNvSpPr txBox="1">
            <a:spLocks/>
          </p:cNvSpPr>
          <p:nvPr/>
        </p:nvSpPr>
        <p:spPr>
          <a:xfrm>
            <a:off x="611560" y="5229199"/>
            <a:ext cx="7128792" cy="152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200"/>
              </a:buClr>
            </a:pP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Prijs inclusief  </a:t>
            </a: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(uitbreiding mogelijk):                    </a:t>
            </a:r>
            <a:r>
              <a:rPr lang="nl-BE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Verbruiksmaterialen  	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Bekabeling			* </a:t>
            </a:r>
            <a:r>
              <a:rPr lang="nl-BE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jaar Garantie op Hardware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Installatiekosten			* Volledige gebruikers uitleg</a:t>
            </a:r>
          </a:p>
          <a:p>
            <a:pPr algn="l">
              <a:buClr>
                <a:srgbClr val="009200"/>
              </a:buClr>
            </a:pPr>
            <a:r>
              <a:rPr lang="nl-BE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 jaar helpdesk 24/7			* Instellen alle Software</a:t>
            </a:r>
            <a:endParaRPr lang="nl-NL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2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  <a:latin typeface="+mn-lt"/>
              </a:rPr>
              <a:t>SPECIAAL voor KHN-Leden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416824" cy="23042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9200"/>
              </a:buClr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biedt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Right Security</a:t>
            </a:r>
          </a:p>
          <a:p>
            <a:pPr>
              <a:buClr>
                <a:srgbClr val="009200"/>
              </a:buClr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Gereduceerde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Prijs 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Meldkamerservice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inbegrepen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2000" dirty="0"/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71424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107504" y="5589240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Clr>
                <a:srgbClr val="009A00"/>
              </a:buClr>
              <a:defRPr/>
            </a:pPr>
            <a:r>
              <a:rPr lang="nl-BE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Noot : Wij hebben uw KHN-lidnummer nodig</a:t>
            </a:r>
            <a:endParaRPr lang="nl-NL" sz="20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17232"/>
            <a:ext cx="1008112" cy="12022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29" y="1844824"/>
            <a:ext cx="753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-36512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  <a:latin typeface="+mn-lt"/>
              </a:rPr>
              <a:t>SILVER special KHN bestaat uit :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35496" y="5229200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3131840" y="5229199"/>
            <a:ext cx="3407558" cy="165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39112"/>
            <a:ext cx="1008112" cy="12022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7289739" cy="48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olgblad.png"/>
          <p:cNvPicPr>
            <a:picLocks noChangeAspect="1"/>
          </p:cNvPicPr>
          <p:nvPr/>
        </p:nvPicPr>
        <p:blipFill>
          <a:blip r:embed="rId2" cstate="print"/>
          <a:srcRect b="29872"/>
          <a:stretch>
            <a:fillRect/>
          </a:stretch>
        </p:blipFill>
        <p:spPr>
          <a:xfrm>
            <a:off x="0" y="-27384"/>
            <a:ext cx="9144000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340352" cy="648072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>
                <a:solidFill>
                  <a:schemeClr val="bg1"/>
                </a:solidFill>
                <a:latin typeface="+mn-lt"/>
              </a:rPr>
              <a:t>SILVER special KHN bestaat uit :</a:t>
            </a:r>
            <a:endParaRPr lang="nl-N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nd hoek zelfde zijde rechthoek 5"/>
          <p:cNvSpPr/>
          <p:nvPr/>
        </p:nvSpPr>
        <p:spPr>
          <a:xfrm rot="5400000">
            <a:off x="3600400" y="1593303"/>
            <a:ext cx="1547664" cy="874846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35496" y="5229200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3131840" y="5229199"/>
            <a:ext cx="3407558" cy="165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 descr="Smartphone.png"/>
          <p:cNvPicPr>
            <a:picLocks noChangeAspect="1"/>
          </p:cNvPicPr>
          <p:nvPr/>
        </p:nvPicPr>
        <p:blipFill>
          <a:blip r:embed="rId3" cstate="print"/>
          <a:srcRect r="19125" b="18640"/>
          <a:stretch>
            <a:fillRect/>
          </a:stretch>
        </p:blipFill>
        <p:spPr>
          <a:xfrm>
            <a:off x="7740352" y="5539112"/>
            <a:ext cx="1008112" cy="1202256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79512" y="1628799"/>
            <a:ext cx="3240360" cy="356490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9200"/>
              </a:buClr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Centrale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Print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GPRS Print</a:t>
            </a: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Beschermkast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Bediendeel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2000" dirty="0"/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3851920" y="1628800"/>
            <a:ext cx="4824536" cy="3564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200"/>
              </a:buClr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sirene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Buiten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Flitslicht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Montagebeugel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Flitslicht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Detectoren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Steun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Detectoren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00920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Magneetcontacten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009200"/>
              </a:buClr>
              <a:buFont typeface="Wingdings" pitchFamily="2" charset="2"/>
              <a:buChar char="ü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8534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AllRightSecurity Presentatie Sjabloon</Template>
  <TotalTime>1811</TotalTime>
  <Words>194</Words>
  <Application>Microsoft Office PowerPoint</Application>
  <PresentationFormat>Diavoorstelling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Office-thema</vt:lpstr>
      <vt:lpstr>Samenwerking met Koninklijke Horeca Nederland</vt:lpstr>
      <vt:lpstr>SPECIAAL voor KHN-Leden</vt:lpstr>
      <vt:lpstr>Smart Technologie</vt:lpstr>
      <vt:lpstr>Pakket 1 :   € 1130,--</vt:lpstr>
      <vt:lpstr>Pakket 2 :   € 1370,--</vt:lpstr>
      <vt:lpstr>Pakket 3  :   € 1365,--</vt:lpstr>
      <vt:lpstr>SPECIAAL voor KHN-Leden</vt:lpstr>
      <vt:lpstr>SILVER special KHN bestaat uit :</vt:lpstr>
      <vt:lpstr>SILVER special KHN bestaat uit :</vt:lpstr>
      <vt:lpstr>Speciale Prijs – KHN :   € 1795,--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Fabienne Vandamm</dc:creator>
  <cp:lastModifiedBy>Fabienne Vandamm</cp:lastModifiedBy>
  <cp:revision>276</cp:revision>
  <cp:lastPrinted>2016-03-23T14:53:12Z</cp:lastPrinted>
  <dcterms:created xsi:type="dcterms:W3CDTF">2015-11-16T12:44:14Z</dcterms:created>
  <dcterms:modified xsi:type="dcterms:W3CDTF">2016-03-29T07:42:24Z</dcterms:modified>
</cp:coreProperties>
</file>